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81" r:id="rId18"/>
    <p:sldId id="273" r:id="rId19"/>
    <p:sldId id="275" r:id="rId20"/>
    <p:sldId id="274"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5"/>
    <p:restoredTop sz="94674"/>
  </p:normalViewPr>
  <p:slideViewPr>
    <p:cSldViewPr snapToGrid="0" snapToObjects="1">
      <p:cViewPr varScale="1">
        <p:scale>
          <a:sx n="163" d="100"/>
          <a:sy n="163" d="100"/>
        </p:scale>
        <p:origin x="208" y="4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9/25/18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
        <p:nvSpPr>
          <p:cNvPr id="4" name="TextBox 3">
            <a:extLst>
              <a:ext uri="{FF2B5EF4-FFF2-40B4-BE49-F238E27FC236}">
                <a16:creationId xmlns:a16="http://schemas.microsoft.com/office/drawing/2014/main" id="{DFA36425-9553-DD46-9C0D-E5BFB0514352}"/>
              </a:ext>
            </a:extLst>
          </p:cNvPr>
          <p:cNvSpPr txBox="1"/>
          <p:nvPr/>
        </p:nvSpPr>
        <p:spPr>
          <a:xfrm>
            <a:off x="10199345" y="6225436"/>
            <a:ext cx="1992655" cy="307777"/>
          </a:xfrm>
          <a:prstGeom prst="rect">
            <a:avLst/>
          </a:prstGeom>
          <a:noFill/>
        </p:spPr>
        <p:txBody>
          <a:bodyPr wrap="square" rtlCol="0">
            <a:spAutoFit/>
          </a:bodyPr>
          <a:lstStyle/>
          <a:p>
            <a:r>
              <a:rPr lang="en-US" sz="14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Summer / Fall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a:t>
            </a:r>
            <a:r>
              <a:rPr lang="en-US" dirty="0"/>
              <a:t>variation </a:t>
            </a:r>
            <a:r>
              <a:rPr dirty="0"/>
              <a:t>of lane offset seem to </a:t>
            </a:r>
            <a:r>
              <a:rPr lang="en-US" dirty="0"/>
              <a:t>correlate</a:t>
            </a:r>
          </a:p>
          <a:p>
            <a:pPr lvl="1"/>
            <a:endParaRPr dirty="0"/>
          </a:p>
          <a:p>
            <a:pPr lvl="1"/>
            <a:r>
              <a:rPr dirty="0"/>
              <a:t>Drivers who have high variation in lane positioning have correspondingly higher variation when texting</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2"/>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pic>
        <p:nvPicPr>
          <p:cNvPr id="7" name="Picture 1" descr="final_presentation_files/figure-pptx/ar1_add-1.png">
            <a:extLst>
              <a:ext uri="{FF2B5EF4-FFF2-40B4-BE49-F238E27FC236}">
                <a16:creationId xmlns:a16="http://schemas.microsoft.com/office/drawing/2014/main" id="{7D426E4E-A3E7-6C46-8C3C-09217BEB8741}"/>
              </a:ext>
            </a:extLst>
          </p:cNvPr>
          <p:cNvPicPr>
            <a:picLocks noGrp="1" noChangeAspect="1"/>
          </p:cNvPicPr>
          <p:nvPr/>
        </p:nvPicPr>
        <p:blipFill>
          <a:blip r:embed="rId3"/>
          <a:stretch>
            <a:fillRect/>
          </a:stretch>
        </p:blipFill>
        <p:spPr bwMode="auto">
          <a:xfrm>
            <a:off x="6591300" y="1816100"/>
            <a:ext cx="4343400" cy="43434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lang="en-US" dirty="0"/>
                  <a:t>Pooling forces variability of the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oMath>
                </a14:m>
                <a:r>
                  <a:rPr lang="ar-AE" dirty="0"/>
                  <a:t> </a:t>
                </a:r>
                <a:r>
                  <a:rPr lang="en-US"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𝛿</m:t>
                        </m:r>
                      </m:e>
                      <m:sub>
                        <m:sSub>
                          <m:sSubPr>
                            <m:ctrlPr>
                              <a:rPr lang="ar-AE" i="1">
                                <a:latin typeface="Cambria Math" panose="02040503050406030204" pitchFamily="18" charset="0"/>
                              </a:rPr>
                            </m:ctrlPr>
                          </m:sSubPr>
                          <m:e>
                            <m:r>
                              <a:rPr lang="ar-AE">
                                <a:latin typeface="Cambria Math" panose="02040503050406030204" pitchFamily="18" charset="0"/>
                              </a:rPr>
                              <m:t>𝑗</m:t>
                            </m:r>
                          </m:e>
                          <m:sub>
                            <m:r>
                              <a:rPr lang="ar-AE">
                                <a:latin typeface="Cambria Math" panose="02040503050406030204" pitchFamily="18" charset="0"/>
                              </a:rPr>
                              <m:t>0</m:t>
                            </m:r>
                          </m:sub>
                        </m:sSub>
                      </m:sub>
                    </m:sSub>
                  </m:oMath>
                </a14:m>
                <a:r>
                  <a:rPr lang="en-US" dirty="0"/>
                  <a:t> (</a:t>
                </a:r>
                <a:r>
                  <a:rPr lang="en-US" dirty="0">
                    <a:solidFill>
                      <a:srgbClr val="C00000"/>
                    </a:solidFill>
                  </a:rPr>
                  <a:t>red</a:t>
                </a:r>
                <a:r>
                  <a:rPr lang="en-US" dirty="0"/>
                  <a:t>)</a:t>
                </a:r>
                <a:r>
                  <a:rPr lang="ar-AE" dirty="0"/>
                  <a:t> </a:t>
                </a:r>
                <a:r>
                  <a:rPr lang="en-US" dirty="0"/>
                  <a:t>to zero as variability is now within all the drivers</a:t>
                </a:r>
              </a:p>
              <a:p>
                <a:pPr lvl="1"/>
                <a:endParaRPr lang="en-US" dirty="0"/>
              </a:p>
              <a:p>
                <a:pPr lvl="1"/>
                <a:endParaRPr lang="en-US" dirty="0"/>
              </a:p>
              <a:p>
                <a:pPr lvl="1"/>
                <a:endParaRPr lang="en-US" dirty="0"/>
              </a:p>
              <a:p>
                <a:pPr lvl="1"/>
                <a:endParaRPr dirty="0"/>
              </a:p>
              <a:p>
                <a:pPr lvl="1"/>
                <a:r>
                  <a:rPr lang="en-US" dirty="0"/>
                  <a:t>Hyperprior distributions (</a:t>
                </a:r>
                <a:r>
                  <a:rPr lang="en-US" dirty="0">
                    <a:solidFill>
                      <a:srgbClr val="0070C0"/>
                    </a:solidFill>
                  </a:rPr>
                  <a:t>blue</a:t>
                </a:r>
                <a:r>
                  <a:rPr lang="en-US" dirty="0"/>
                  <a:t>) </a:t>
                </a:r>
                <a:r>
                  <a:rPr dirty="0"/>
                  <a:t>show that the texting effect doubles the </a:t>
                </a:r>
                <a:r>
                  <a:rPr lang="en-US" dirty="0"/>
                  <a:t>variance </a:t>
                </a:r>
                <a:r>
                  <a:rPr dirty="0"/>
                  <a:t>of lane positioning for the individual drivers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7C1816C-C7B8-BF4A-87BC-544F8E560F25}"/>
                  </a:ext>
                </a:extLst>
              </p:cNvPr>
              <p:cNvSpPr/>
              <p:nvPr/>
            </p:nvSpPr>
            <p:spPr>
              <a:xfrm>
                <a:off x="1838757" y="2738625"/>
                <a:ext cx="3669723" cy="987578"/>
              </a:xfrm>
              <a:prstGeom prst="rect">
                <a:avLst/>
              </a:prstGeom>
            </p:spPr>
            <p:txBody>
              <a:bodyPr wrap="none">
                <a:spAutoFit/>
              </a:bodyPr>
              <a:lstStyle/>
              <a:p>
                <a:pPr lvl="0"/>
                <a14:m>
                  <m:oMathPara xmlns:m="http://schemas.openxmlformats.org/officeDocument/2006/math">
                    <m:oMathParaPr>
                      <m:jc m:val="center"/>
                    </m:oMathParaPr>
                    <m:oMath xmlns:m="http://schemas.openxmlformats.org/officeDocument/2006/math">
                      <m:sSub>
                        <m:sSubPr>
                          <m:ctrlPr>
                            <a:rPr lang="ar-AE" i="1" smtClean="0">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r>
                        <m:rPr>
                          <m:sty m:val="p"/>
                        </m:rPr>
                        <a:rPr lang="en-US">
                          <a:latin typeface="Cambria Math" panose="02040503050406030204" pitchFamily="18" charset="0"/>
                        </a:rPr>
                        <m:t>Half</m:t>
                      </m:r>
                      <m:r>
                        <a:rPr lang="en-US">
                          <a:latin typeface="Cambria Math" panose="02040503050406030204" pitchFamily="18" charset="0"/>
                        </a:rPr>
                        <m:t>−</m:t>
                      </m:r>
                      <m:r>
                        <m:rPr>
                          <m:sty m:val="p"/>
                        </m:rPr>
                        <a:rPr lang="en-US">
                          <a:latin typeface="Cambria Math" panose="02040503050406030204" pitchFamily="18" charset="0"/>
                        </a:rPr>
                        <m:t>normal</m:t>
                      </m:r>
                      <m:d>
                        <m:dPr>
                          <m:ctrlPr>
                            <a:rPr lang="en-US" i="1">
                              <a:latin typeface="Cambria Math" panose="02040503050406030204" pitchFamily="18" charset="0"/>
                            </a:rPr>
                          </m:ctrlPr>
                        </m:dPr>
                        <m:e>
                          <m:r>
                            <a:rPr lang="en-US">
                              <a:latin typeface="Cambria Math" panose="02040503050406030204" pitchFamily="18" charset="0"/>
                            </a:rPr>
                            <m:t>0,</m:t>
                          </m:r>
                          <m:d>
                            <m:dPr>
                              <m:begChr m:val="["/>
                              <m:endChr m:val="]"/>
                              <m:ctrlPr>
                                <a:rPr lang="en-US"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𝛾</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𝛾</m:t>
                                  </m:r>
                                </m:sub>
                              </m:sSub>
                            </m:e>
                          </m:d>
                        </m:e>
                      </m:d>
                    </m:oMath>
                  </m:oMathPara>
                </a14:m>
                <a:endParaRPr lang="en-US" dirty="0"/>
              </a:p>
              <a:p>
                <a:pPr lvl="0"/>
                <a:endParaRPr lang="ar-AE" b="1" dirty="0"/>
              </a:p>
              <a:p>
                <a:pPr lvl="0"/>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𝛾</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𝛾</m:t>
                          </m:r>
                        </m:sub>
                      </m:sSub>
                      <m:r>
                        <a:rPr lang="ar-AE">
                          <a:latin typeface="Cambria Math" panose="02040503050406030204" pitchFamily="18" charset="0"/>
                        </a:rPr>
                        <m:t>∼</m:t>
                      </m:r>
                      <m:r>
                        <m:rPr>
                          <m:sty m:val="p"/>
                        </m:rPr>
                        <a:rPr lang="en-US">
                          <a:latin typeface="Cambria Math" panose="02040503050406030204" pitchFamily="18" charset="0"/>
                        </a:rPr>
                        <m:t>Half</m:t>
                      </m:r>
                      <m:r>
                        <a:rPr lang="en-US">
                          <a:latin typeface="Cambria Math" panose="02040503050406030204" pitchFamily="18" charset="0"/>
                        </a:rPr>
                        <m:t>−</m:t>
                      </m:r>
                      <m:r>
                        <m:rPr>
                          <m:sty m:val="p"/>
                        </m:rPr>
                        <a:rPr lang="en-US">
                          <a:latin typeface="Cambria Math" panose="02040503050406030204" pitchFamily="18" charset="0"/>
                        </a:rPr>
                        <m:t>normal</m:t>
                      </m:r>
                      <m:r>
                        <a:rPr lang="en-US">
                          <a:latin typeface="Cambria Math" panose="02040503050406030204" pitchFamily="18" charset="0"/>
                        </a:rPr>
                        <m:t>(0,0.1)</m:t>
                      </m:r>
                    </m:oMath>
                  </m:oMathPara>
                </a14:m>
                <a:endParaRPr lang="en-US" b="1" dirty="0"/>
              </a:p>
            </p:txBody>
          </p:sp>
        </mc:Choice>
        <mc:Fallback xmlns="">
          <p:sp>
            <p:nvSpPr>
              <p:cNvPr id="4" name="Rectangle 3">
                <a:extLst>
                  <a:ext uri="{FF2B5EF4-FFF2-40B4-BE49-F238E27FC236}">
                    <a16:creationId xmlns:a16="http://schemas.microsoft.com/office/drawing/2014/main" id="{C7C1816C-C7B8-BF4A-87BC-544F8E560F25}"/>
                  </a:ext>
                </a:extLst>
              </p:cNvPr>
              <p:cNvSpPr>
                <a:spLocks noRot="1" noChangeAspect="1" noMove="1" noResize="1" noEditPoints="1" noAdjustHandles="1" noChangeArrowheads="1" noChangeShapeType="1" noTextEdit="1"/>
              </p:cNvSpPr>
              <p:nvPr/>
            </p:nvSpPr>
            <p:spPr>
              <a:xfrm>
                <a:off x="1838757" y="2738625"/>
                <a:ext cx="3669723" cy="987578"/>
              </a:xfrm>
              <a:prstGeom prst="rect">
                <a:avLst/>
              </a:prstGeom>
              <a:blipFill>
                <a:blip r:embed="rId4"/>
                <a:stretch>
                  <a:fillRect l="-1379" b="-3896"/>
                </a:stretch>
              </a:blipFill>
            </p:spPr>
            <p:txBody>
              <a:bodyPr/>
              <a:lstStyle/>
              <a:p>
                <a:r>
                  <a:rPr lang="en-US">
                    <a:noFill/>
                  </a:rPr>
                  <a:t> </a:t>
                </a:r>
              </a:p>
            </p:txBody>
          </p:sp>
        </mc:Fallback>
      </mc:AlternateContent>
      <p:pic>
        <p:nvPicPr>
          <p:cNvPr id="17" name="Picture 1" descr="final_presentation_files/figure-pptx/ar1_add_hyper-1.png">
            <a:extLst>
              <a:ext uri="{FF2B5EF4-FFF2-40B4-BE49-F238E27FC236}">
                <a16:creationId xmlns:a16="http://schemas.microsoft.com/office/drawing/2014/main" id="{1956977D-24CD-0D45-A937-05D625C7C433}"/>
              </a:ext>
            </a:extLst>
          </p:cNvPr>
          <p:cNvPicPr>
            <a:picLocks noGrp="1" noChangeAspect="1"/>
          </p:cNvPicPr>
          <p:nvPr/>
        </p:nvPicPr>
        <p:blipFill>
          <a:blip r:embed="rId5"/>
          <a:stretch>
            <a:fillRect/>
          </a:stretch>
        </p:blipFill>
        <p:spPr bwMode="auto">
          <a:xfrm>
            <a:off x="6172200" y="2362200"/>
            <a:ext cx="5181600" cy="32385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dirty="0"/>
          </a:p>
          <a:p>
            <a:pPr lvl="1"/>
            <a:r>
              <a:rPr dirty="0"/>
              <a:t>The interaction effect between texting and the age group causes the posterior distribution to be much wider</a:t>
            </a:r>
            <a:endParaRPr lang="en-US" dirty="0"/>
          </a:p>
          <a:p>
            <a:pPr lvl="1"/>
            <a:endParaRPr dirty="0"/>
          </a:p>
          <a:p>
            <a:pPr lvl="1"/>
            <a:r>
              <a:rPr dirty="0"/>
              <a:t>The large variation between individual drivers when texting contributes to the larger posterior of the texting effect</a:t>
            </a:r>
            <a:endParaRPr lang="en-US" dirty="0"/>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787C593-C975-324E-96E2-ED6BD2D96D98}"/>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D787C593-C975-324E-96E2-ED6BD2D96D98}"/>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Tree>
    <p:extLst>
      <p:ext uri="{BB962C8B-B14F-4D97-AF65-F5344CB8AC3E}">
        <p14:creationId xmlns:p14="http://schemas.microsoft.com/office/powerpoint/2010/main" val="410680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660389-FDE1-9547-A444-49318D65F9B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59660389-FDE1-9547-A444-49318D65F9B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lang="en-US" dirty="0"/>
              <a:t>Multiplicative model: Significant interaction effect with age and texting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extLst>
      <p:ext uri="{BB962C8B-B14F-4D97-AF65-F5344CB8AC3E}">
        <p14:creationId xmlns:p14="http://schemas.microsoft.com/office/powerpoint/2010/main" val="188195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Stan Development Team. “Stan Modeling Language User’s Guide and Reference Manual” Version 2.17.0, Sept 2017</a:t>
            </a:r>
            <a:endParaRPr lang="en-US" dirty="0"/>
          </a:p>
          <a:p>
            <a:pPr lvl="1">
              <a:buAutoNum type="arabicPeriod"/>
            </a:pPr>
            <a:endParaRPr lang="en-US" dirty="0"/>
          </a:p>
          <a:p>
            <a:pPr lvl="1">
              <a:buFont typeface="Arial" panose="020B0604020202020204" pitchFamily="34" charset="0"/>
              <a:buAutoNum type="arabicPeriod"/>
            </a:pPr>
            <a:r>
              <a:rPr lang="en-US" dirty="0"/>
              <a:t>Kim, Shephard, </a:t>
            </a:r>
            <a:r>
              <a:rPr lang="en-US" dirty="0" err="1"/>
              <a:t>Chib</a:t>
            </a:r>
            <a:r>
              <a:rPr lang="en-US" dirty="0"/>
              <a:t> (1998) “Stochastic Volatility: Likelihood Inference and Comparison with ARCH Models” </a:t>
            </a:r>
            <a:r>
              <a:rPr lang="en-US" i="1" dirty="0"/>
              <a:t>The Review of Economic Studies Vol. 65, No. 3</a:t>
            </a:r>
          </a:p>
          <a:p>
            <a:pPr lvl="1">
              <a:buAutoNum type="arabicPeriod"/>
            </a:pPr>
            <a:endParaRPr dirty="0"/>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endParaRPr lang="en-US" dirty="0"/>
          </a:p>
          <a:p>
            <a:pPr lvl="1"/>
            <a:endParaRPr lang="en-US" dirty="0"/>
          </a:p>
          <a:p>
            <a:pPr lvl="1"/>
            <a:r>
              <a:rPr lang="en-US" dirty="0"/>
              <a:t>Generative modelling (hidden </a:t>
            </a:r>
            <a:r>
              <a:rPr lang="en-US" dirty="0" err="1"/>
              <a:t>markov</a:t>
            </a:r>
            <a:r>
              <a:rPr lang="en-US" dirty="0"/>
              <a:t> model) instead of autoregressive modelling</a:t>
            </a:r>
            <a:endParaRPr dirty="0"/>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8"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78" t="-87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t="-585" r="-2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rPr dirty="0"/>
              <a:t>Focused only on the sensorimotor (MD) / texting drive</a:t>
            </a:r>
            <a:endParaRPr lang="en-US" dirty="0"/>
          </a:p>
          <a:p>
            <a:pPr lvl="1"/>
            <a:r>
              <a:rPr lang="en-US" dirty="0"/>
              <a:t>Trimmed head of data (Distance &lt; 250)</a:t>
            </a:r>
            <a:endParaRPr dirty="0"/>
          </a:p>
          <a:p>
            <a:pPr lvl="1"/>
            <a:r>
              <a:rPr dirty="0"/>
              <a:t>Focused on first half (prior to lane change)</a:t>
            </a:r>
          </a:p>
          <a:p>
            <a:pPr lvl="1"/>
            <a:r>
              <a:rPr dirty="0"/>
              <a:t>Filtered out drivers with missing </a:t>
            </a:r>
            <a:r>
              <a:rPr sz="1800" dirty="0" err="1">
                <a:latin typeface="Courier"/>
              </a:rPr>
              <a:t>LaneOffset</a:t>
            </a:r>
            <a:r>
              <a:rPr dirty="0"/>
              <a:t> data (N=62)</a:t>
            </a:r>
          </a:p>
          <a:p>
            <a:pPr lvl="1"/>
            <a:r>
              <a:rPr dirty="0"/>
              <a:t>Data </a:t>
            </a:r>
            <a:r>
              <a:rPr dirty="0" err="1"/>
              <a:t>downsampled</a:t>
            </a:r>
            <a:r>
              <a:rPr dirty="0"/>
              <a:t> to 200 data points per driver</a:t>
            </a:r>
          </a:p>
          <a:p>
            <a:pPr lvl="2"/>
            <a:r>
              <a:rPr dirty="0"/>
              <a:t>62 drivers * 200 </a:t>
            </a:r>
            <a:r>
              <a:rPr dirty="0" err="1"/>
              <a:t>datapoints</a:t>
            </a:r>
            <a:r>
              <a:rPr dirty="0"/>
              <a:t> = 12,400 records</a:t>
            </a:r>
          </a:p>
          <a:p>
            <a:pPr lvl="1"/>
            <a:r>
              <a:rPr dirty="0"/>
              <a:t>Each color is a separate driver (N=68)</a:t>
            </a:r>
          </a:p>
          <a:p>
            <a:pPr lvl="1"/>
            <a:r>
              <a:rPr dirty="0"/>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a:t>
            </a:r>
            <a:r>
              <a:rPr dirty="0">
                <a:solidFill>
                  <a:schemeClr val="accent1"/>
                </a:solidFill>
              </a:rPr>
              <a:t>texting</a:t>
            </a:r>
            <a:r>
              <a:rPr dirty="0"/>
              <a:t> vs </a:t>
            </a:r>
            <a:r>
              <a:rPr dirty="0">
                <a:solidFill>
                  <a:srgbClr val="C00000"/>
                </a:solidFill>
              </a:rPr>
              <a:t>normal driving</a:t>
            </a:r>
            <a:endParaRPr lang="en-US" dirty="0">
              <a:solidFill>
                <a:srgbClr val="C00000"/>
              </a:solidFill>
            </a:endParaRPr>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Age effect appears to have significant interaction effect with texting</a:t>
                </a:r>
                <a:r>
                  <a:rPr lang="en-US" dirty="0"/>
                  <a:t> (</a:t>
                </a:r>
                <a:r>
                  <a:rPr lang="en-US" dirty="0">
                    <a:solidFill>
                      <a:schemeClr val="accent4"/>
                    </a:solidFill>
                  </a:rPr>
                  <a:t>yellow</a:t>
                </a:r>
                <a:r>
                  <a:rPr lang="en-US" dirty="0"/>
                  <a:t>)</a:t>
                </a:r>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𝑒𝑥𝑝</m:t>
                      </m:r>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𝑘</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oMath>
                  </m:oMathPara>
                </a14:m>
                <a:endParaRPr lang="ar-AE"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𝛼</m:t>
                      </m:r>
                      <m:r>
                        <a:rPr lang="en-US">
                          <a:latin typeface="Cambria Math" panose="02040503050406030204" pitchFamily="18" charset="0"/>
                        </a:rPr>
                        <m:t>∼</m:t>
                      </m:r>
                      <m:r>
                        <a:rPr lang="en-US">
                          <a:latin typeface="Cambria Math" panose="02040503050406030204" pitchFamily="18" charset="0"/>
                        </a:rPr>
                        <m:t>𝒩</m:t>
                      </m:r>
                      <m:r>
                        <a:rPr lang="en-US">
                          <a:latin typeface="Cambria Math" panose="02040503050406030204" pitchFamily="18" charset="0"/>
                        </a:rPr>
                        <m:t>(0,1)</m:t>
                      </m:r>
                    </m:oMath>
                  </m:oMathPara>
                </a14:m>
                <a:endParaRPr lang="en-US" b="1" dirty="0"/>
              </a:p>
              <a:p>
                <a:pPr marL="0" lv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𝜌</m:t>
                      </m:r>
                      <m:r>
                        <a:rPr lang="en-US">
                          <a:latin typeface="Cambria Math" panose="02040503050406030204" pitchFamily="18" charset="0"/>
                        </a:rPr>
                        <m:t>∼</m:t>
                      </m:r>
                      <m:r>
                        <m:rPr>
                          <m:sty m:val="p"/>
                        </m:rPr>
                        <a:rPr lang="en-US">
                          <a:latin typeface="Cambria Math" panose="02040503050406030204" pitchFamily="18" charset="0"/>
                        </a:rPr>
                        <m:t>Uniform</m:t>
                      </m:r>
                      <m:r>
                        <a:rPr lang="en-US">
                          <a:latin typeface="Cambria Math" panose="02040503050406030204" pitchFamily="18" charset="0"/>
                        </a:rPr>
                        <m:t>(0,1)</m:t>
                      </m:r>
                    </m:oMath>
                  </m:oMathPara>
                </a14:m>
                <a:endParaRPr lang="en-US" b="1"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sSub>
                            <m:sSubPr>
                              <m:ctrlPr>
                                <a:rPr lang="ar-AE" i="1">
                                  <a:latin typeface="Cambria Math" panose="02040503050406030204" pitchFamily="18" charset="0"/>
                                </a:rPr>
                              </m:ctrlPr>
                            </m:sSubPr>
                            <m:e>
                              <m:r>
                                <a:rPr lang="ar-AE">
                                  <a:latin typeface="Cambria Math" panose="02040503050406030204" pitchFamily="18" charset="0"/>
                                </a:rPr>
                                <m:t>𝑗</m:t>
                              </m:r>
                            </m:e>
                            <m:sub>
                              <m:r>
                                <a:rPr lang="ar-AE">
                                  <a:latin typeface="Cambria Math" panose="02040503050406030204" pitchFamily="18" charset="0"/>
                                </a:rPr>
                                <m:t>0</m:t>
                              </m:r>
                            </m:sub>
                          </m:sSub>
                        </m:sub>
                      </m:sSub>
                      <m:r>
                        <a:rPr lang="ar-AE">
                          <a:latin typeface="Cambria Math" panose="02040503050406030204" pitchFamily="18" charset="0"/>
                        </a:rPr>
                        <m:t>∼</m:t>
                      </m:r>
                      <m:r>
                        <m:rPr>
                          <m:sty m:val="p"/>
                        </m:rPr>
                        <a:rPr lang="en-US">
                          <a:latin typeface="Cambria Math" panose="02040503050406030204" pitchFamily="18" charset="0"/>
                        </a:rPr>
                        <m:t>Half</m:t>
                      </m:r>
                      <m:r>
                        <a:rPr lang="en-US">
                          <a:latin typeface="Cambria Math" panose="02040503050406030204" pitchFamily="18" charset="0"/>
                        </a:rPr>
                        <m:t>−</m:t>
                      </m:r>
                      <m:r>
                        <m:rPr>
                          <m:sty m:val="p"/>
                        </m:rPr>
                        <a:rPr lang="en-US">
                          <a:latin typeface="Cambria Math" panose="02040503050406030204" pitchFamily="18" charset="0"/>
                        </a:rPr>
                        <m:t>normal</m:t>
                      </m:r>
                      <m:r>
                        <a:rPr lang="en-US">
                          <a:latin typeface="Cambria Math" panose="02040503050406030204" pitchFamily="18" charset="0"/>
                        </a:rPr>
                        <m:t>(0,1)</m:t>
                      </m:r>
                    </m:oMath>
                  </m:oMathPara>
                </a14:m>
                <a:endParaRPr lang="en-US" b="1"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𝑖</m:t>
                          </m:r>
                        </m:sub>
                      </m:sSub>
                      <m:r>
                        <a:rPr lang="ar-AE">
                          <a:latin typeface="Cambria Math" panose="02040503050406030204" pitchFamily="18" charset="0"/>
                        </a:rPr>
                        <m:t>∼</m:t>
                      </m:r>
                      <m:r>
                        <m:rPr>
                          <m:sty m:val="p"/>
                        </m:rPr>
                        <a:rPr lang="en-US">
                          <a:latin typeface="Cambria Math" panose="02040503050406030204" pitchFamily="18" charset="0"/>
                        </a:rPr>
                        <m:t>Half</m:t>
                      </m:r>
                      <m:r>
                        <a:rPr lang="en-US">
                          <a:latin typeface="Cambria Math" panose="02040503050406030204" pitchFamily="18" charset="0"/>
                        </a:rPr>
                        <m:t>−</m:t>
                      </m:r>
                      <m:r>
                        <m:rPr>
                          <m:sty m:val="p"/>
                        </m:rPr>
                        <a:rPr lang="en-US">
                          <a:latin typeface="Cambria Math" panose="02040503050406030204" pitchFamily="18" charset="0"/>
                        </a:rPr>
                        <m:t>normal</m:t>
                      </m:r>
                      <m:r>
                        <a:rPr lang="en-US">
                          <a:latin typeface="Cambria Math" panose="02040503050406030204" pitchFamily="18" charset="0"/>
                        </a:rPr>
                        <m:t>(0,[</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𝛾</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𝛾</m:t>
                          </m:r>
                        </m:sub>
                      </m:sSub>
                      <m:r>
                        <a:rPr lang="ar-AE">
                          <a:latin typeface="Cambria Math" panose="02040503050406030204" pitchFamily="18" charset="0"/>
                        </a:rPr>
                        <m:t>])</m:t>
                      </m:r>
                    </m:oMath>
                  </m:oMathPara>
                </a14:m>
                <a:endParaRPr lang="ar-AE" b="1" dirty="0"/>
              </a:p>
              <a:p>
                <a:pPr marL="0" lvl="0" indent="0">
                  <a:buNone/>
                </a:pPr>
                <a14:m>
                  <m:oMathPara xmlns:m="http://schemas.openxmlformats.org/officeDocument/2006/math">
                    <m:oMathParaPr>
                      <m:jc m:val="center"/>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𝛾</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𝛿</m:t>
                          </m:r>
                        </m:e>
                        <m:sub>
                          <m:r>
                            <a:rPr lang="ar-AE">
                              <a:latin typeface="Cambria Math" panose="02040503050406030204" pitchFamily="18" charset="0"/>
                            </a:rPr>
                            <m:t>𝛾</m:t>
                          </m:r>
                        </m:sub>
                      </m:sSub>
                      <m:r>
                        <a:rPr lang="ar-AE">
                          <a:latin typeface="Cambria Math" panose="02040503050406030204" pitchFamily="18" charset="0"/>
                        </a:rPr>
                        <m:t>∼</m:t>
                      </m:r>
                      <m:r>
                        <m:rPr>
                          <m:sty m:val="p"/>
                        </m:rPr>
                        <a:rPr lang="en-US">
                          <a:latin typeface="Cambria Math" panose="02040503050406030204" pitchFamily="18" charset="0"/>
                        </a:rPr>
                        <m:t>Half</m:t>
                      </m:r>
                      <m:r>
                        <a:rPr lang="en-US">
                          <a:latin typeface="Cambria Math" panose="02040503050406030204" pitchFamily="18" charset="0"/>
                        </a:rPr>
                        <m:t>−</m:t>
                      </m:r>
                      <m:r>
                        <m:rPr>
                          <m:sty m:val="p"/>
                        </m:rPr>
                        <a:rPr lang="en-US">
                          <a:latin typeface="Cambria Math" panose="02040503050406030204" pitchFamily="18" charset="0"/>
                        </a:rPr>
                        <m:t>normal</m:t>
                      </m:r>
                      <m:r>
                        <a:rPr lang="en-US">
                          <a:latin typeface="Cambria Math" panose="02040503050406030204" pitchFamily="18" charset="0"/>
                        </a:rPr>
                        <m:t>(0,0.1)</m:t>
                      </m:r>
                    </m:oMath>
                  </m:oMathPara>
                </a14:m>
                <a:endParaRPr lang="en-US" b="1" dirty="0"/>
              </a:p>
              <a:p>
                <a:pPr marL="0" lv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𝑙𝑜𝑔</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(0,1)</m:t>
                      </m:r>
                    </m:oMath>
                  </m:oMathPara>
                </a14:m>
                <a:endParaRPr lang="en-US" b="1" dirty="0"/>
              </a:p>
              <a:p>
                <a:pPr marL="0" lvl="0" indent="0">
                  <a:buNone/>
                </a:pPr>
                <a:endParaRPr b="1"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pic>
        <p:nvPicPr>
          <p:cNvPr id="9" name="Picture 1" descr="final_presentation_files/figure-pptx/ar1_ppc_plot-1.png">
            <a:extLst>
              <a:ext uri="{FF2B5EF4-FFF2-40B4-BE49-F238E27FC236}">
                <a16:creationId xmlns:a16="http://schemas.microsoft.com/office/drawing/2014/main" id="{85C04688-72AD-BE44-952D-1D6589A341FA}"/>
              </a:ext>
            </a:extLst>
          </p:cNvPr>
          <p:cNvPicPr>
            <a:picLocks noGrp="1" noChangeAspect="1"/>
          </p:cNvPicPr>
          <p:nvPr/>
        </p:nvPicPr>
        <p:blipFill>
          <a:blip r:embed="rId5"/>
          <a:stretch>
            <a:fillRect/>
          </a:stretch>
        </p:blipFill>
        <p:spPr bwMode="auto">
          <a:xfrm>
            <a:off x="6172200" y="2044700"/>
            <a:ext cx="5181600" cy="3886200"/>
          </a:xfrm>
          <a:prstGeom prst="rect">
            <a:avLst/>
          </a:prstGeom>
          <a:noFill/>
          <a:ln w="9525">
            <a:noFill/>
            <a:headEnd/>
            <a:tailEnd/>
          </a:ln>
        </p:spPr>
      </p:pic>
      <p:pic>
        <p:nvPicPr>
          <p:cNvPr id="12" name="Picture 1" descr="final_presentation_files/figure-pptx/ar1_fit_plot-1.png">
            <a:extLst>
              <a:ext uri="{FF2B5EF4-FFF2-40B4-BE49-F238E27FC236}">
                <a16:creationId xmlns:a16="http://schemas.microsoft.com/office/drawing/2014/main" id="{BA13E546-2D3F-5843-A0EB-0BF56DAC3B4C}"/>
              </a:ext>
            </a:extLst>
          </p:cNvPr>
          <p:cNvPicPr>
            <a:picLocks noGrp="1" noChangeAspect="1"/>
          </p:cNvPicPr>
          <p:nvPr/>
        </p:nvPicPr>
        <p:blipFill>
          <a:blip r:embed="rId6"/>
          <a:stretch>
            <a:fillRect/>
          </a:stretch>
        </p:blipFill>
        <p:spPr bwMode="auto">
          <a:xfrm>
            <a:off x="838200" y="2044700"/>
            <a:ext cx="5181600" cy="38862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1290</Words>
  <Application>Microsoft Macintosh PowerPoint</Application>
  <PresentationFormat>Widescreen</PresentationFormat>
  <Paragraphs>194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Future steps</vt:lpstr>
      <vt:lpstr>Computing Cluster Setup (Amazon Web Services)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26</cp:revision>
  <cp:lastPrinted>2018-09-26T01:33:51Z</cp:lastPrinted>
  <dcterms:created xsi:type="dcterms:W3CDTF">2018-09-24T04:57:33Z</dcterms:created>
  <dcterms:modified xsi:type="dcterms:W3CDTF">2018-09-26T02:33:48Z</dcterms:modified>
</cp:coreProperties>
</file>